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nva Sans" panose="020B0604020202020204" charset="0"/>
      <p:regular r:id="rId17"/>
    </p:embeddedFont>
    <p:embeddedFont>
      <p:font typeface="Canva Sans Bold" panose="020B0604020202020204" charset="0"/>
      <p:regular r:id="rId18"/>
    </p:embeddedFont>
    <p:embeddedFont>
      <p:font typeface="DM Sans" pitchFamily="2" charset="0"/>
      <p:regular r:id="rId19"/>
    </p:embeddedFont>
    <p:embeddedFont>
      <p:font typeface="DM Sans Italics" panose="020B0604020202020204" charset="0"/>
      <p:regular r:id="rId20"/>
    </p:embeddedFont>
    <p:embeddedFont>
      <p:font typeface="Now" panose="020B0604020202020204" charset="0"/>
      <p:regular r:id="rId21"/>
    </p:embeddedFont>
    <p:embeddedFont>
      <p:font typeface="Now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307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5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4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5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5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1748409">
            <a:off x="-2231670" y="7815784"/>
            <a:ext cx="6755091" cy="6130246"/>
          </a:xfrm>
          <a:custGeom>
            <a:avLst/>
            <a:gdLst/>
            <a:ahLst/>
            <a:cxnLst/>
            <a:rect l="l" t="t" r="r" b="b"/>
            <a:pathLst>
              <a:path w="6755091" h="6130246">
                <a:moveTo>
                  <a:pt x="0" y="0"/>
                </a:moveTo>
                <a:lnTo>
                  <a:pt x="6755091" y="0"/>
                </a:lnTo>
                <a:lnTo>
                  <a:pt x="6755091" y="6130246"/>
                </a:lnTo>
                <a:lnTo>
                  <a:pt x="0" y="61302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223819">
            <a:off x="9896804" y="-5291625"/>
            <a:ext cx="12596877" cy="11431666"/>
          </a:xfrm>
          <a:custGeom>
            <a:avLst/>
            <a:gdLst/>
            <a:ahLst/>
            <a:cxnLst/>
            <a:rect l="l" t="t" r="r" b="b"/>
            <a:pathLst>
              <a:path w="12596877" h="11431666">
                <a:moveTo>
                  <a:pt x="0" y="0"/>
                </a:moveTo>
                <a:lnTo>
                  <a:pt x="12596878" y="0"/>
                </a:lnTo>
                <a:lnTo>
                  <a:pt x="12596878" y="11431666"/>
                </a:lnTo>
                <a:lnTo>
                  <a:pt x="0" y="114316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674634" y="5115968"/>
            <a:ext cx="8547187" cy="1998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176"/>
              </a:lnSpc>
            </a:pPr>
            <a:r>
              <a:rPr lang="en-US" sz="11807">
                <a:solidFill>
                  <a:srgbClr val="B100E8"/>
                </a:solidFill>
                <a:latin typeface="Now Bold"/>
              </a:rPr>
              <a:t>NODEMCU</a:t>
            </a:r>
          </a:p>
        </p:txBody>
      </p:sp>
      <p:sp>
        <p:nvSpPr>
          <p:cNvPr id="6" name="Freeform 6"/>
          <p:cNvSpPr/>
          <p:nvPr/>
        </p:nvSpPr>
        <p:spPr>
          <a:xfrm>
            <a:off x="-1028700" y="-1435399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8194833">
            <a:off x="14482979" y="8370874"/>
            <a:ext cx="5020066" cy="5020066"/>
          </a:xfrm>
          <a:custGeom>
            <a:avLst/>
            <a:gdLst/>
            <a:ahLst/>
            <a:cxnLst/>
            <a:rect l="l" t="t" r="r" b="b"/>
            <a:pathLst>
              <a:path w="5020066" h="5020066">
                <a:moveTo>
                  <a:pt x="0" y="0"/>
                </a:moveTo>
                <a:lnTo>
                  <a:pt x="5020067" y="0"/>
                </a:lnTo>
                <a:lnTo>
                  <a:pt x="5020067" y="5020066"/>
                </a:lnTo>
                <a:lnTo>
                  <a:pt x="0" y="50200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674634" y="3479638"/>
            <a:ext cx="9056182" cy="1947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84"/>
              </a:lnSpc>
            </a:pPr>
            <a:r>
              <a:rPr lang="en-US" sz="5600">
                <a:solidFill>
                  <a:srgbClr val="048AFF"/>
                </a:solidFill>
                <a:latin typeface="Now Bold"/>
              </a:rPr>
              <a:t>INVISIBLE LIGHT SWITCH USING</a:t>
            </a: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1800240" y="3134465"/>
            <a:ext cx="4018070" cy="4018070"/>
            <a:chOff x="0" y="0"/>
            <a:chExt cx="14840029" cy="14840029"/>
          </a:xfrm>
        </p:grpSpPr>
        <p:sp>
          <p:nvSpPr>
            <p:cNvPr id="10" name="Freeform 10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lin ang="2100000"/>
            </a:gradFill>
          </p:spPr>
        </p:sp>
        <p:sp>
          <p:nvSpPr>
            <p:cNvPr id="11" name="Freeform 11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2B1511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6"/>
              <a:stretch>
                <a:fillRect l="223" t="-3999" r="223" b="-3999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1674634" y="7152535"/>
            <a:ext cx="7827699" cy="435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83"/>
              </a:lnSpc>
              <a:spcBef>
                <a:spcPct val="0"/>
              </a:spcBef>
            </a:pPr>
            <a:r>
              <a:rPr lang="en-US" sz="2913">
                <a:solidFill>
                  <a:srgbClr val="FFFAEB"/>
                </a:solidFill>
                <a:latin typeface="DM Sans Italics"/>
              </a:rPr>
              <a:t>Presented by: Shivansh Mishra</a:t>
            </a:r>
          </a:p>
        </p:txBody>
      </p:sp>
      <p:sp>
        <p:nvSpPr>
          <p:cNvPr id="14" name="Freeform 14"/>
          <p:cNvSpPr/>
          <p:nvPr/>
        </p:nvSpPr>
        <p:spPr>
          <a:xfrm>
            <a:off x="1674634" y="1969764"/>
            <a:ext cx="1173233" cy="1164700"/>
          </a:xfrm>
          <a:custGeom>
            <a:avLst/>
            <a:gdLst/>
            <a:ahLst/>
            <a:cxnLst/>
            <a:rect l="l" t="t" r="r" b="b"/>
            <a:pathLst>
              <a:path w="1173233" h="1164700">
                <a:moveTo>
                  <a:pt x="0" y="0"/>
                </a:moveTo>
                <a:lnTo>
                  <a:pt x="1173233" y="0"/>
                </a:lnTo>
                <a:lnTo>
                  <a:pt x="1173233" y="1164701"/>
                </a:lnTo>
                <a:lnTo>
                  <a:pt x="0" y="11647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3207408" y="-5722705"/>
            <a:ext cx="11277890" cy="11277890"/>
          </a:xfrm>
          <a:custGeom>
            <a:avLst/>
            <a:gdLst/>
            <a:ahLst/>
            <a:cxnLst/>
            <a:rect l="l" t="t" r="r" b="b"/>
            <a:pathLst>
              <a:path w="11277890" h="11277890">
                <a:moveTo>
                  <a:pt x="0" y="0"/>
                </a:moveTo>
                <a:lnTo>
                  <a:pt x="11277890" y="0"/>
                </a:lnTo>
                <a:lnTo>
                  <a:pt x="11277890" y="11277890"/>
                </a:lnTo>
                <a:lnTo>
                  <a:pt x="0" y="1127789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438410" y="-5076387"/>
            <a:ext cx="9641780" cy="9629727"/>
          </a:xfrm>
          <a:custGeom>
            <a:avLst/>
            <a:gdLst/>
            <a:ahLst/>
            <a:cxnLst/>
            <a:rect l="l" t="t" r="r" b="b"/>
            <a:pathLst>
              <a:path w="9641780" h="9629727">
                <a:moveTo>
                  <a:pt x="0" y="0"/>
                </a:moveTo>
                <a:lnTo>
                  <a:pt x="9641780" y="0"/>
                </a:lnTo>
                <a:lnTo>
                  <a:pt x="9641780" y="9629728"/>
                </a:lnTo>
                <a:lnTo>
                  <a:pt x="0" y="96297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789970" y="7909420"/>
            <a:ext cx="1469330" cy="1421243"/>
          </a:xfrm>
          <a:custGeom>
            <a:avLst/>
            <a:gdLst/>
            <a:ahLst/>
            <a:cxnLst/>
            <a:rect l="l" t="t" r="r" b="b"/>
            <a:pathLst>
              <a:path w="1469330" h="1421243">
                <a:moveTo>
                  <a:pt x="0" y="0"/>
                </a:moveTo>
                <a:lnTo>
                  <a:pt x="1469330" y="0"/>
                </a:lnTo>
                <a:lnTo>
                  <a:pt x="1469330" y="1421243"/>
                </a:lnTo>
                <a:lnTo>
                  <a:pt x="0" y="14212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192608" y="1082686"/>
            <a:ext cx="5372960" cy="1099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6"/>
              </a:lnSpc>
            </a:pPr>
            <a:r>
              <a:rPr lang="en-US" sz="6443">
                <a:solidFill>
                  <a:srgbClr val="048AFF"/>
                </a:solidFill>
                <a:latin typeface="Now Bold"/>
              </a:rPr>
              <a:t>Key Features</a:t>
            </a:r>
          </a:p>
        </p:txBody>
      </p:sp>
      <p:sp>
        <p:nvSpPr>
          <p:cNvPr id="6" name="Freeform 6"/>
          <p:cNvSpPr/>
          <p:nvPr/>
        </p:nvSpPr>
        <p:spPr>
          <a:xfrm>
            <a:off x="-4327715" y="6542790"/>
            <a:ext cx="9641780" cy="9629727"/>
          </a:xfrm>
          <a:custGeom>
            <a:avLst/>
            <a:gdLst/>
            <a:ahLst/>
            <a:cxnLst/>
            <a:rect l="l" t="t" r="r" b="b"/>
            <a:pathLst>
              <a:path w="9641780" h="9629727">
                <a:moveTo>
                  <a:pt x="0" y="0"/>
                </a:moveTo>
                <a:lnTo>
                  <a:pt x="9641780" y="0"/>
                </a:lnTo>
                <a:lnTo>
                  <a:pt x="9641780" y="9629727"/>
                </a:lnTo>
                <a:lnTo>
                  <a:pt x="0" y="96297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859872" y="2611229"/>
            <a:ext cx="5746195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8" lvl="1" indent="-388619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FFFAEB"/>
                </a:solidFill>
                <a:latin typeface="Canva Sans Semi-Bold"/>
              </a:rPr>
              <a:t>Wireless Connectivity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859872" y="3341600"/>
            <a:ext cx="3461385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8" lvl="1" indent="-388619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Canva Sans Semi-Bold"/>
              </a:rPr>
              <a:t>IoT-Enabled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59872" y="4040735"/>
            <a:ext cx="8204613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8" lvl="1" indent="-388619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Canva Sans Semi-Bold"/>
              </a:rPr>
              <a:t>Minimalist Design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859872" y="4747413"/>
            <a:ext cx="5579269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8" lvl="1" indent="-388619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Canva Sans Semi-Bold"/>
              </a:rPr>
              <a:t>Smartphone Control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859872" y="5437024"/>
            <a:ext cx="1037812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8" lvl="1" indent="-388619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Canva Sans Semi-Bold"/>
              </a:rPr>
              <a:t>Energy Efficiency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859872" y="6126634"/>
            <a:ext cx="10378120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8" lvl="1" indent="-388619">
              <a:lnSpc>
                <a:spcPts val="5039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Canva Sans Semi-Bold"/>
              </a:rPr>
              <a:t>Security Features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89719" y="-1276542"/>
            <a:ext cx="2556280" cy="2553085"/>
          </a:xfrm>
          <a:custGeom>
            <a:avLst/>
            <a:gdLst/>
            <a:ahLst/>
            <a:cxnLst/>
            <a:rect l="l" t="t" r="r" b="b"/>
            <a:pathLst>
              <a:path w="2556280" h="2553085">
                <a:moveTo>
                  <a:pt x="0" y="0"/>
                </a:moveTo>
                <a:lnTo>
                  <a:pt x="2556280" y="0"/>
                </a:lnTo>
                <a:lnTo>
                  <a:pt x="2556280" y="2553084"/>
                </a:lnTo>
                <a:lnTo>
                  <a:pt x="0" y="25530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584476" y="8616204"/>
            <a:ext cx="4010261" cy="4005248"/>
          </a:xfrm>
          <a:custGeom>
            <a:avLst/>
            <a:gdLst/>
            <a:ahLst/>
            <a:cxnLst/>
            <a:rect l="l" t="t" r="r" b="b"/>
            <a:pathLst>
              <a:path w="4010261" h="4005248">
                <a:moveTo>
                  <a:pt x="0" y="0"/>
                </a:moveTo>
                <a:lnTo>
                  <a:pt x="4010261" y="0"/>
                </a:lnTo>
                <a:lnTo>
                  <a:pt x="4010261" y="4005248"/>
                </a:lnTo>
                <a:lnTo>
                  <a:pt x="0" y="4005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115104" y="1585374"/>
            <a:ext cx="5189556" cy="887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73"/>
              </a:lnSpc>
            </a:pPr>
            <a:r>
              <a:rPr lang="en-US" sz="5160">
                <a:solidFill>
                  <a:srgbClr val="048AFF"/>
                </a:solidFill>
                <a:latin typeface="Now Bold"/>
              </a:rPr>
              <a:t>Team Members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258979" y="2680771"/>
            <a:ext cx="6157357" cy="405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59846" lvl="1" indent="-479923">
              <a:lnSpc>
                <a:spcPts val="6490"/>
              </a:lnSpc>
              <a:buFont typeface="Arial"/>
              <a:buChar char="•"/>
            </a:pPr>
            <a:r>
              <a:rPr lang="en-US" sz="4445">
                <a:solidFill>
                  <a:srgbClr val="FFFFFF"/>
                </a:solidFill>
                <a:latin typeface="DM Sans"/>
              </a:rPr>
              <a:t>Shivansh Mishra</a:t>
            </a:r>
          </a:p>
          <a:p>
            <a:pPr marL="959846" lvl="1" indent="-479923">
              <a:lnSpc>
                <a:spcPts val="6490"/>
              </a:lnSpc>
              <a:buFont typeface="Arial"/>
              <a:buChar char="•"/>
            </a:pPr>
            <a:r>
              <a:rPr lang="en-US" sz="4445">
                <a:solidFill>
                  <a:srgbClr val="FFFFFF"/>
                </a:solidFill>
                <a:latin typeface="DM Sans"/>
              </a:rPr>
              <a:t>Ashumendra Pratap Singh</a:t>
            </a:r>
          </a:p>
          <a:p>
            <a:pPr marL="959846" lvl="1" indent="-479923">
              <a:lnSpc>
                <a:spcPts val="6490"/>
              </a:lnSpc>
              <a:buFont typeface="Arial"/>
              <a:buChar char="•"/>
            </a:pPr>
            <a:r>
              <a:rPr lang="en-US" sz="4445">
                <a:solidFill>
                  <a:srgbClr val="FFFFFF"/>
                </a:solidFill>
                <a:latin typeface="DM Sans"/>
              </a:rPr>
              <a:t>Parth Awasthi</a:t>
            </a:r>
          </a:p>
          <a:p>
            <a:pPr>
              <a:lnSpc>
                <a:spcPts val="6490"/>
              </a:lnSpc>
            </a:pPr>
            <a:endParaRPr lang="en-US" sz="4445">
              <a:solidFill>
                <a:srgbClr val="FFFFFF"/>
              </a:solidFill>
              <a:latin typeface="DM Sans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-855821" y="7696585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2223819">
            <a:off x="10639168" y="-4318973"/>
            <a:ext cx="12596877" cy="11431666"/>
          </a:xfrm>
          <a:custGeom>
            <a:avLst/>
            <a:gdLst/>
            <a:ahLst/>
            <a:cxnLst/>
            <a:rect l="l" t="t" r="r" b="b"/>
            <a:pathLst>
              <a:path w="12596877" h="11431666">
                <a:moveTo>
                  <a:pt x="0" y="0"/>
                </a:moveTo>
                <a:lnTo>
                  <a:pt x="12596877" y="0"/>
                </a:lnTo>
                <a:lnTo>
                  <a:pt x="12596877" y="11431667"/>
                </a:lnTo>
                <a:lnTo>
                  <a:pt x="0" y="1143166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926336" y="-5949297"/>
            <a:ext cx="11277890" cy="11277890"/>
          </a:xfrm>
          <a:custGeom>
            <a:avLst/>
            <a:gdLst/>
            <a:ahLst/>
            <a:cxnLst/>
            <a:rect l="l" t="t" r="r" b="b"/>
            <a:pathLst>
              <a:path w="11277890" h="11277890">
                <a:moveTo>
                  <a:pt x="0" y="0"/>
                </a:moveTo>
                <a:lnTo>
                  <a:pt x="11277890" y="0"/>
                </a:lnTo>
                <a:lnTo>
                  <a:pt x="11277890" y="11277890"/>
                </a:lnTo>
                <a:lnTo>
                  <a:pt x="0" y="112778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2223819">
            <a:off x="-4572963" y="4006074"/>
            <a:ext cx="9665112" cy="8771089"/>
          </a:xfrm>
          <a:custGeom>
            <a:avLst/>
            <a:gdLst/>
            <a:ahLst/>
            <a:cxnLst/>
            <a:rect l="l" t="t" r="r" b="b"/>
            <a:pathLst>
              <a:path w="9665112" h="8771089">
                <a:moveTo>
                  <a:pt x="0" y="0"/>
                </a:moveTo>
                <a:lnTo>
                  <a:pt x="9665112" y="0"/>
                </a:lnTo>
                <a:lnTo>
                  <a:pt x="9665112" y="8771089"/>
                </a:lnTo>
                <a:lnTo>
                  <a:pt x="0" y="877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5971740" y="1648649"/>
            <a:ext cx="6344521" cy="7111957"/>
            <a:chOff x="0" y="0"/>
            <a:chExt cx="1670985" cy="187310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70985" cy="1873108"/>
            </a:xfrm>
            <a:custGeom>
              <a:avLst/>
              <a:gdLst/>
              <a:ahLst/>
              <a:cxnLst/>
              <a:rect l="l" t="t" r="r" b="b"/>
              <a:pathLst>
                <a:path w="1670985" h="1873108">
                  <a:moveTo>
                    <a:pt x="0" y="0"/>
                  </a:moveTo>
                  <a:lnTo>
                    <a:pt x="1670985" y="0"/>
                  </a:lnTo>
                  <a:lnTo>
                    <a:pt x="1670985" y="1873108"/>
                  </a:lnTo>
                  <a:lnTo>
                    <a:pt x="0" y="18731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48AFF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670985" cy="18826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5132358" y="7708556"/>
            <a:ext cx="1769644" cy="1711728"/>
          </a:xfrm>
          <a:custGeom>
            <a:avLst/>
            <a:gdLst/>
            <a:ahLst/>
            <a:cxnLst/>
            <a:rect l="l" t="t" r="r" b="b"/>
            <a:pathLst>
              <a:path w="1769644" h="1711728">
                <a:moveTo>
                  <a:pt x="0" y="0"/>
                </a:moveTo>
                <a:lnTo>
                  <a:pt x="1769644" y="0"/>
                </a:lnTo>
                <a:lnTo>
                  <a:pt x="1769644" y="1711729"/>
                </a:lnTo>
                <a:lnTo>
                  <a:pt x="0" y="17117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246727" y="3053774"/>
            <a:ext cx="4312629" cy="3727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5784" lvl="1" indent="-297892">
              <a:lnSpc>
                <a:spcPts val="4304"/>
              </a:lnSpc>
              <a:buFont typeface="Arial"/>
              <a:buChar char="•"/>
            </a:pPr>
            <a:r>
              <a:rPr lang="en-US" sz="2759">
                <a:solidFill>
                  <a:srgbClr val="FFFAEB"/>
                </a:solidFill>
                <a:latin typeface="DM Sans Italics"/>
              </a:rPr>
              <a:t>Introduction</a:t>
            </a:r>
          </a:p>
          <a:p>
            <a:pPr marL="595784" lvl="1" indent="-297892">
              <a:lnSpc>
                <a:spcPts val="4304"/>
              </a:lnSpc>
              <a:buFont typeface="Arial"/>
              <a:buChar char="•"/>
            </a:pPr>
            <a:r>
              <a:rPr lang="en-US" sz="2759">
                <a:solidFill>
                  <a:srgbClr val="FFFAEB"/>
                </a:solidFill>
                <a:latin typeface="DM Sans Italics"/>
              </a:rPr>
              <a:t>Core Technology</a:t>
            </a:r>
          </a:p>
          <a:p>
            <a:pPr marL="595784" lvl="1" indent="-297892">
              <a:lnSpc>
                <a:spcPts val="4304"/>
              </a:lnSpc>
              <a:buFont typeface="Arial"/>
              <a:buChar char="•"/>
            </a:pPr>
            <a:r>
              <a:rPr lang="en-US" sz="2759">
                <a:solidFill>
                  <a:srgbClr val="FFFAEB"/>
                </a:solidFill>
                <a:latin typeface="DM Sans Italics"/>
              </a:rPr>
              <a:t>Flow of Working</a:t>
            </a:r>
          </a:p>
          <a:p>
            <a:pPr marL="595784" lvl="1" indent="-297892">
              <a:lnSpc>
                <a:spcPts val="4304"/>
              </a:lnSpc>
              <a:buFont typeface="Arial"/>
              <a:buChar char="•"/>
            </a:pPr>
            <a:r>
              <a:rPr lang="en-US" sz="2759">
                <a:solidFill>
                  <a:srgbClr val="FFFAEB"/>
                </a:solidFill>
                <a:latin typeface="DM Sans Italics"/>
              </a:rPr>
              <a:t>Technology Demo</a:t>
            </a:r>
          </a:p>
          <a:p>
            <a:pPr marL="595784" lvl="1" indent="-297892">
              <a:lnSpc>
                <a:spcPts val="4304"/>
              </a:lnSpc>
              <a:buFont typeface="Arial"/>
              <a:buChar char="•"/>
            </a:pPr>
            <a:r>
              <a:rPr lang="en-US" sz="2759">
                <a:solidFill>
                  <a:srgbClr val="FFFAEB"/>
                </a:solidFill>
                <a:latin typeface="DM Sans Italics"/>
              </a:rPr>
              <a:t>Advantages </a:t>
            </a:r>
          </a:p>
          <a:p>
            <a:pPr marL="595784" lvl="1" indent="-297892">
              <a:lnSpc>
                <a:spcPts val="4304"/>
              </a:lnSpc>
              <a:buFont typeface="Arial"/>
              <a:buChar char="•"/>
            </a:pPr>
            <a:r>
              <a:rPr lang="en-US" sz="2759">
                <a:solidFill>
                  <a:srgbClr val="FFFAEB"/>
                </a:solidFill>
                <a:latin typeface="DM Sans Italics"/>
              </a:rPr>
              <a:t>Security measures </a:t>
            </a:r>
          </a:p>
          <a:p>
            <a:pPr marL="595784" lvl="1" indent="-297892" algn="l">
              <a:lnSpc>
                <a:spcPts val="4304"/>
              </a:lnSpc>
              <a:buFont typeface="Arial"/>
              <a:buChar char="•"/>
            </a:pPr>
            <a:r>
              <a:rPr lang="en-US" sz="2759">
                <a:solidFill>
                  <a:srgbClr val="FFFAEB"/>
                </a:solidFill>
                <a:latin typeface="DM Sans Italics"/>
              </a:rPr>
              <a:t>Conclusion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728644" y="1804155"/>
            <a:ext cx="4830711" cy="76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74"/>
              </a:lnSpc>
            </a:pPr>
            <a:r>
              <a:rPr lang="en-US" sz="4586" spc="311">
                <a:solidFill>
                  <a:srgbClr val="048AFF"/>
                </a:solidFill>
                <a:latin typeface="Now Bold"/>
              </a:rPr>
              <a:t>Overview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6017180" y="-1431186"/>
            <a:ext cx="3656258" cy="365625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>
            <a:off x="6085397" y="2796124"/>
            <a:ext cx="6076393" cy="0"/>
          </a:xfrm>
          <a:prstGeom prst="line">
            <a:avLst/>
          </a:prstGeom>
          <a:ln w="38100" cap="flat">
            <a:solidFill>
              <a:srgbClr val="048A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779909" y="1627678"/>
            <a:ext cx="6032698" cy="983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81"/>
              </a:lnSpc>
              <a:spcBef>
                <a:spcPct val="0"/>
              </a:spcBef>
            </a:pPr>
            <a:r>
              <a:rPr lang="en-US" sz="5741">
                <a:solidFill>
                  <a:srgbClr val="048AFF"/>
                </a:solidFill>
                <a:latin typeface="Now Bold"/>
              </a:rPr>
              <a:t>INTRODUCTION</a:t>
            </a:r>
          </a:p>
        </p:txBody>
      </p:sp>
      <p:sp>
        <p:nvSpPr>
          <p:cNvPr id="4" name="Freeform 4"/>
          <p:cNvSpPr/>
          <p:nvPr/>
        </p:nvSpPr>
        <p:spPr>
          <a:xfrm>
            <a:off x="-8947476" y="3877766"/>
            <a:ext cx="17894953" cy="17894953"/>
          </a:xfrm>
          <a:custGeom>
            <a:avLst/>
            <a:gdLst/>
            <a:ahLst/>
            <a:cxnLst/>
            <a:rect l="l" t="t" r="r" b="b"/>
            <a:pathLst>
              <a:path w="17894953" h="17894953">
                <a:moveTo>
                  <a:pt x="0" y="0"/>
                </a:moveTo>
                <a:lnTo>
                  <a:pt x="17894952" y="0"/>
                </a:lnTo>
                <a:lnTo>
                  <a:pt x="17894952" y="17894953"/>
                </a:lnTo>
                <a:lnTo>
                  <a:pt x="0" y="178949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779909" y="3182630"/>
            <a:ext cx="12853801" cy="4332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66"/>
              </a:lnSpc>
            </a:pPr>
            <a:r>
              <a:rPr lang="en-US" sz="3949">
                <a:solidFill>
                  <a:srgbClr val="FFFFFF"/>
                </a:solidFill>
                <a:latin typeface="DM Sans"/>
              </a:rPr>
              <a:t>The Invisible Light Switch utilizing NodeMCU embodies modern home automation, eliminating physical switches for a sleek, minimalist aesthetic. Powered by the ESP8266 WiFi module, this IoT-enabled switch connects to your home network, offering remote control via smartphone</a:t>
            </a:r>
          </a:p>
        </p:txBody>
      </p:sp>
      <p:sp>
        <p:nvSpPr>
          <p:cNvPr id="6" name="Freeform 6"/>
          <p:cNvSpPr/>
          <p:nvPr/>
        </p:nvSpPr>
        <p:spPr>
          <a:xfrm>
            <a:off x="-824620" y="-1132633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978379" y="-1132633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8795076" y="4030166"/>
            <a:ext cx="17894953" cy="17894953"/>
          </a:xfrm>
          <a:custGeom>
            <a:avLst/>
            <a:gdLst/>
            <a:ahLst/>
            <a:cxnLst/>
            <a:rect l="l" t="t" r="r" b="b"/>
            <a:pathLst>
              <a:path w="17894953" h="17894953">
                <a:moveTo>
                  <a:pt x="0" y="0"/>
                </a:moveTo>
                <a:lnTo>
                  <a:pt x="17894952" y="0"/>
                </a:lnTo>
                <a:lnTo>
                  <a:pt x="17894952" y="17894953"/>
                </a:lnTo>
                <a:lnTo>
                  <a:pt x="0" y="178949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5748888" y="8205625"/>
            <a:ext cx="1769644" cy="1711728"/>
          </a:xfrm>
          <a:custGeom>
            <a:avLst/>
            <a:gdLst/>
            <a:ahLst/>
            <a:cxnLst/>
            <a:rect l="l" t="t" r="r" b="b"/>
            <a:pathLst>
              <a:path w="1769644" h="1711728">
                <a:moveTo>
                  <a:pt x="0" y="0"/>
                </a:moveTo>
                <a:lnTo>
                  <a:pt x="1769644" y="0"/>
                </a:lnTo>
                <a:lnTo>
                  <a:pt x="1769644" y="1711728"/>
                </a:lnTo>
                <a:lnTo>
                  <a:pt x="0" y="17117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1973881">
            <a:off x="12869941" y="-1899995"/>
            <a:ext cx="3391326" cy="3387087"/>
          </a:xfrm>
          <a:custGeom>
            <a:avLst/>
            <a:gdLst/>
            <a:ahLst/>
            <a:cxnLst/>
            <a:rect l="l" t="t" r="r" b="b"/>
            <a:pathLst>
              <a:path w="3391326" h="3387087">
                <a:moveTo>
                  <a:pt x="0" y="0"/>
                </a:moveTo>
                <a:lnTo>
                  <a:pt x="3391326" y="0"/>
                </a:lnTo>
                <a:lnTo>
                  <a:pt x="3391326" y="3387087"/>
                </a:lnTo>
                <a:lnTo>
                  <a:pt x="0" y="3387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715231" y="2888450"/>
            <a:ext cx="10082580" cy="5975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08" lvl="1" indent="-410204">
              <a:lnSpc>
                <a:spcPts val="5281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Now"/>
              </a:rPr>
              <a:t>Internet of Things (IoT)</a:t>
            </a:r>
          </a:p>
          <a:p>
            <a:pPr marL="820408" lvl="1" indent="-410204">
              <a:lnSpc>
                <a:spcPts val="5281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Now"/>
              </a:rPr>
              <a:t>NodeMCU ESP8266 Microcontroller Wireless Connectivity</a:t>
            </a:r>
          </a:p>
          <a:p>
            <a:pPr marL="820408" lvl="1" indent="-410204">
              <a:lnSpc>
                <a:spcPts val="5281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Now"/>
              </a:rPr>
              <a:t>Embedded Systems Programming</a:t>
            </a:r>
          </a:p>
          <a:p>
            <a:pPr marL="820408" lvl="1" indent="-410204">
              <a:lnSpc>
                <a:spcPts val="5281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Now"/>
              </a:rPr>
              <a:t>Wi-Fi Technology</a:t>
            </a:r>
          </a:p>
          <a:p>
            <a:pPr marL="820408" lvl="1" indent="-410204">
              <a:lnSpc>
                <a:spcPts val="5281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Now"/>
              </a:rPr>
              <a:t>Message Queuing Telemetry Transport (MQTT)</a:t>
            </a:r>
          </a:p>
          <a:p>
            <a:pPr marL="820408" lvl="1" indent="-410204">
              <a:lnSpc>
                <a:spcPts val="5281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Now"/>
              </a:rPr>
              <a:t>IoT-enabled Efficiency</a:t>
            </a:r>
          </a:p>
          <a:p>
            <a:pPr marL="820408" lvl="1" indent="-410204">
              <a:lnSpc>
                <a:spcPts val="5281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Now"/>
              </a:rPr>
              <a:t>Sensors and Actuators</a:t>
            </a:r>
          </a:p>
        </p:txBody>
      </p:sp>
      <p:sp>
        <p:nvSpPr>
          <p:cNvPr id="5" name="Freeform 5"/>
          <p:cNvSpPr/>
          <p:nvPr/>
        </p:nvSpPr>
        <p:spPr>
          <a:xfrm>
            <a:off x="-9572243" y="4539649"/>
            <a:ext cx="17894953" cy="17894953"/>
          </a:xfrm>
          <a:custGeom>
            <a:avLst/>
            <a:gdLst/>
            <a:ahLst/>
            <a:cxnLst/>
            <a:rect l="l" t="t" r="r" b="b"/>
            <a:pathLst>
              <a:path w="17894953" h="17894953">
                <a:moveTo>
                  <a:pt x="0" y="0"/>
                </a:moveTo>
                <a:lnTo>
                  <a:pt x="17894952" y="0"/>
                </a:lnTo>
                <a:lnTo>
                  <a:pt x="17894952" y="17894953"/>
                </a:lnTo>
                <a:lnTo>
                  <a:pt x="0" y="178949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6024366" y="7900626"/>
            <a:ext cx="1769644" cy="1711728"/>
          </a:xfrm>
          <a:custGeom>
            <a:avLst/>
            <a:gdLst/>
            <a:ahLst/>
            <a:cxnLst/>
            <a:rect l="l" t="t" r="r" b="b"/>
            <a:pathLst>
              <a:path w="1769644" h="1711728">
                <a:moveTo>
                  <a:pt x="0" y="0"/>
                </a:moveTo>
                <a:lnTo>
                  <a:pt x="1769645" y="0"/>
                </a:lnTo>
                <a:lnTo>
                  <a:pt x="1769645" y="1711729"/>
                </a:lnTo>
                <a:lnTo>
                  <a:pt x="0" y="171172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2222019" y="2768420"/>
            <a:ext cx="4909166" cy="4500291"/>
          </a:xfrm>
          <a:custGeom>
            <a:avLst/>
            <a:gdLst/>
            <a:ahLst/>
            <a:cxnLst/>
            <a:rect l="l" t="t" r="r" b="b"/>
            <a:pathLst>
              <a:path w="4909166" h="4500291">
                <a:moveTo>
                  <a:pt x="0" y="0"/>
                </a:moveTo>
                <a:lnTo>
                  <a:pt x="4909167" y="0"/>
                </a:lnTo>
                <a:lnTo>
                  <a:pt x="4909167" y="4500291"/>
                </a:lnTo>
                <a:lnTo>
                  <a:pt x="0" y="450029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86610" t="-18304" r="-71289" b="-40061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099031" y="1218196"/>
            <a:ext cx="7456111" cy="1127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119"/>
              </a:lnSpc>
              <a:spcBef>
                <a:spcPct val="0"/>
              </a:spcBef>
            </a:pPr>
            <a:r>
              <a:rPr lang="en-US" sz="6560">
                <a:solidFill>
                  <a:srgbClr val="048AFF"/>
                </a:solidFill>
                <a:latin typeface="Now Bold"/>
              </a:rPr>
              <a:t>Core Technology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844465" y="2736879"/>
            <a:ext cx="1875852" cy="1875852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3720315" y="3676638"/>
            <a:ext cx="11050544" cy="21604"/>
          </a:xfrm>
          <a:prstGeom prst="line">
            <a:avLst/>
          </a:prstGeom>
          <a:ln w="66675" cap="rnd">
            <a:solidFill>
              <a:srgbClr val="3652DD"/>
            </a:solidFill>
            <a:prstDash val="sysDot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5291941" y="2760316"/>
            <a:ext cx="1875852" cy="187585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450537" y="2760316"/>
            <a:ext cx="1875852" cy="1875852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609132" y="2760316"/>
            <a:ext cx="1875852" cy="1875852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844465" y="5380066"/>
            <a:ext cx="2270212" cy="1849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6"/>
              </a:lnSpc>
            </a:pPr>
            <a:r>
              <a:rPr lang="en-US" sz="2545">
                <a:solidFill>
                  <a:srgbClr val="FFFFFF"/>
                </a:solidFill>
                <a:latin typeface="DM Sans"/>
              </a:rPr>
              <a:t>The system initializes when a user enters the room</a:t>
            </a:r>
          </a:p>
        </p:txBody>
      </p:sp>
      <p:sp>
        <p:nvSpPr>
          <p:cNvPr id="17" name="Freeform 17"/>
          <p:cNvSpPr/>
          <p:nvPr/>
        </p:nvSpPr>
        <p:spPr>
          <a:xfrm>
            <a:off x="-5260049" y="5801581"/>
            <a:ext cx="8403333" cy="8403333"/>
          </a:xfrm>
          <a:custGeom>
            <a:avLst/>
            <a:gdLst/>
            <a:ahLst/>
            <a:cxnLst/>
            <a:rect l="l" t="t" r="r" b="b"/>
            <a:pathLst>
              <a:path w="8403333" h="8403333">
                <a:moveTo>
                  <a:pt x="0" y="0"/>
                </a:moveTo>
                <a:lnTo>
                  <a:pt x="8403332" y="0"/>
                </a:lnTo>
                <a:lnTo>
                  <a:pt x="8403332" y="8403332"/>
                </a:lnTo>
                <a:lnTo>
                  <a:pt x="0" y="84033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2350013" y="2971392"/>
            <a:ext cx="864755" cy="1406825"/>
            <a:chOff x="0" y="0"/>
            <a:chExt cx="2062480" cy="33553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062480" cy="3355340"/>
            </a:xfrm>
            <a:custGeom>
              <a:avLst/>
              <a:gdLst/>
              <a:ahLst/>
              <a:cxnLst/>
              <a:rect l="l" t="t" r="r" b="b"/>
              <a:pathLst>
                <a:path w="2062480" h="3355340">
                  <a:moveTo>
                    <a:pt x="1436370" y="0"/>
                  </a:moveTo>
                  <a:lnTo>
                    <a:pt x="1033780" y="0"/>
                  </a:lnTo>
                  <a:lnTo>
                    <a:pt x="1007110" y="17780"/>
                  </a:lnTo>
                  <a:cubicBezTo>
                    <a:pt x="941070" y="60960"/>
                    <a:pt x="866140" y="101600"/>
                    <a:pt x="786130" y="138430"/>
                  </a:cubicBezTo>
                  <a:cubicBezTo>
                    <a:pt x="704850" y="176530"/>
                    <a:pt x="621030" y="210820"/>
                    <a:pt x="537210" y="241300"/>
                  </a:cubicBezTo>
                  <a:cubicBezTo>
                    <a:pt x="454660" y="270510"/>
                    <a:pt x="373380" y="295910"/>
                    <a:pt x="295910" y="314960"/>
                  </a:cubicBezTo>
                  <a:cubicBezTo>
                    <a:pt x="219710" y="334010"/>
                    <a:pt x="151130" y="346710"/>
                    <a:pt x="93980" y="354330"/>
                  </a:cubicBezTo>
                  <a:lnTo>
                    <a:pt x="0" y="365760"/>
                  </a:lnTo>
                  <a:lnTo>
                    <a:pt x="0" y="935990"/>
                  </a:lnTo>
                  <a:lnTo>
                    <a:pt x="687070" y="935990"/>
                  </a:lnTo>
                  <a:lnTo>
                    <a:pt x="687070" y="2677160"/>
                  </a:lnTo>
                  <a:lnTo>
                    <a:pt x="3810" y="2677160"/>
                  </a:lnTo>
                  <a:lnTo>
                    <a:pt x="3810" y="3355340"/>
                  </a:lnTo>
                  <a:lnTo>
                    <a:pt x="2062480" y="3355340"/>
                  </a:lnTo>
                  <a:lnTo>
                    <a:pt x="2062480" y="2677160"/>
                  </a:lnTo>
                  <a:lnTo>
                    <a:pt x="1436370" y="2677160"/>
                  </a:lnTo>
                  <a:lnTo>
                    <a:pt x="1436370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0" name="Group 20"/>
          <p:cNvGrpSpPr/>
          <p:nvPr/>
        </p:nvGrpSpPr>
        <p:grpSpPr>
          <a:xfrm>
            <a:off x="5828464" y="2994829"/>
            <a:ext cx="856119" cy="1406825"/>
            <a:chOff x="0" y="0"/>
            <a:chExt cx="1958340" cy="321805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958340" cy="3218059"/>
            </a:xfrm>
            <a:custGeom>
              <a:avLst/>
              <a:gdLst/>
              <a:ahLst/>
              <a:cxnLst/>
              <a:rect l="l" t="t" r="r" b="b"/>
              <a:pathLst>
                <a:path w="1958340" h="3218059">
                  <a:moveTo>
                    <a:pt x="999490" y="2498009"/>
                  </a:moveTo>
                  <a:cubicBezTo>
                    <a:pt x="1065530" y="2422530"/>
                    <a:pt x="1136650" y="2342258"/>
                    <a:pt x="1214120" y="2257194"/>
                  </a:cubicBezTo>
                  <a:cubicBezTo>
                    <a:pt x="1292860" y="2169734"/>
                    <a:pt x="1375410" y="2075085"/>
                    <a:pt x="1459230" y="1974446"/>
                  </a:cubicBezTo>
                  <a:cubicBezTo>
                    <a:pt x="1545590" y="1871410"/>
                    <a:pt x="1624330" y="1762384"/>
                    <a:pt x="1695450" y="1647368"/>
                  </a:cubicBezTo>
                  <a:cubicBezTo>
                    <a:pt x="1767840" y="1531154"/>
                    <a:pt x="1827530" y="1407751"/>
                    <a:pt x="1873250" y="1280754"/>
                  </a:cubicBezTo>
                  <a:cubicBezTo>
                    <a:pt x="1921510" y="1150163"/>
                    <a:pt x="1945640" y="1011185"/>
                    <a:pt x="1945640" y="869810"/>
                  </a:cubicBezTo>
                  <a:cubicBezTo>
                    <a:pt x="1945640" y="721248"/>
                    <a:pt x="1921510" y="589458"/>
                    <a:pt x="1873250" y="480432"/>
                  </a:cubicBezTo>
                  <a:cubicBezTo>
                    <a:pt x="1824990" y="370209"/>
                    <a:pt x="1756410" y="276758"/>
                    <a:pt x="1671320" y="204873"/>
                  </a:cubicBezTo>
                  <a:cubicBezTo>
                    <a:pt x="1586230" y="135384"/>
                    <a:pt x="1485900" y="82668"/>
                    <a:pt x="1371600" y="49122"/>
                  </a:cubicBezTo>
                  <a:cubicBezTo>
                    <a:pt x="1261110" y="16773"/>
                    <a:pt x="1144270" y="0"/>
                    <a:pt x="1021080" y="0"/>
                  </a:cubicBezTo>
                  <a:cubicBezTo>
                    <a:pt x="891540" y="0"/>
                    <a:pt x="765810" y="19169"/>
                    <a:pt x="647700" y="56310"/>
                  </a:cubicBezTo>
                  <a:cubicBezTo>
                    <a:pt x="527050" y="94649"/>
                    <a:pt x="417830" y="155751"/>
                    <a:pt x="325120" y="238419"/>
                  </a:cubicBezTo>
                  <a:cubicBezTo>
                    <a:pt x="232410" y="321087"/>
                    <a:pt x="158750" y="427717"/>
                    <a:pt x="105410" y="553516"/>
                  </a:cubicBezTo>
                  <a:cubicBezTo>
                    <a:pt x="52070" y="679315"/>
                    <a:pt x="25400" y="829075"/>
                    <a:pt x="25400" y="1000402"/>
                  </a:cubicBezTo>
                  <a:cubicBezTo>
                    <a:pt x="25400" y="1059108"/>
                    <a:pt x="27940" y="1103437"/>
                    <a:pt x="33020" y="1138182"/>
                  </a:cubicBezTo>
                  <a:cubicBezTo>
                    <a:pt x="34290" y="1157351"/>
                    <a:pt x="36830" y="1176520"/>
                    <a:pt x="40640" y="1193294"/>
                  </a:cubicBezTo>
                  <a:lnTo>
                    <a:pt x="57150" y="1275962"/>
                  </a:lnTo>
                  <a:lnTo>
                    <a:pt x="800100" y="1275962"/>
                  </a:lnTo>
                  <a:lnTo>
                    <a:pt x="800100" y="995609"/>
                  </a:lnTo>
                  <a:cubicBezTo>
                    <a:pt x="800100" y="941696"/>
                    <a:pt x="805180" y="890178"/>
                    <a:pt x="814070" y="842254"/>
                  </a:cubicBezTo>
                  <a:cubicBezTo>
                    <a:pt x="822960" y="799123"/>
                    <a:pt x="836930" y="761983"/>
                    <a:pt x="854710" y="730832"/>
                  </a:cubicBezTo>
                  <a:cubicBezTo>
                    <a:pt x="871220" y="703276"/>
                    <a:pt x="891540" y="682909"/>
                    <a:pt x="915670" y="667334"/>
                  </a:cubicBezTo>
                  <a:cubicBezTo>
                    <a:pt x="937260" y="654155"/>
                    <a:pt x="962660" y="648164"/>
                    <a:pt x="996950" y="648164"/>
                  </a:cubicBezTo>
                  <a:cubicBezTo>
                    <a:pt x="1031240" y="648164"/>
                    <a:pt x="1059180" y="654155"/>
                    <a:pt x="1078230" y="663740"/>
                  </a:cubicBezTo>
                  <a:cubicBezTo>
                    <a:pt x="1099820" y="675720"/>
                    <a:pt x="1116330" y="690097"/>
                    <a:pt x="1127760" y="708069"/>
                  </a:cubicBezTo>
                  <a:cubicBezTo>
                    <a:pt x="1141730" y="729634"/>
                    <a:pt x="1151890" y="753596"/>
                    <a:pt x="1158240" y="778756"/>
                  </a:cubicBezTo>
                  <a:cubicBezTo>
                    <a:pt x="1165860" y="808708"/>
                    <a:pt x="1168400" y="837462"/>
                    <a:pt x="1168400" y="865018"/>
                  </a:cubicBezTo>
                  <a:cubicBezTo>
                    <a:pt x="1168400" y="953676"/>
                    <a:pt x="1153160" y="1039939"/>
                    <a:pt x="1123950" y="1117814"/>
                  </a:cubicBezTo>
                  <a:cubicBezTo>
                    <a:pt x="1093470" y="1200482"/>
                    <a:pt x="1052830" y="1280754"/>
                    <a:pt x="1002030" y="1358629"/>
                  </a:cubicBezTo>
                  <a:cubicBezTo>
                    <a:pt x="952500" y="1440099"/>
                    <a:pt x="892810" y="1517975"/>
                    <a:pt x="825500" y="1593454"/>
                  </a:cubicBezTo>
                  <a:cubicBezTo>
                    <a:pt x="756920" y="1671330"/>
                    <a:pt x="684530" y="1751602"/>
                    <a:pt x="612140" y="1829477"/>
                  </a:cubicBezTo>
                  <a:cubicBezTo>
                    <a:pt x="537210" y="1909749"/>
                    <a:pt x="463550" y="1993615"/>
                    <a:pt x="393700" y="2076283"/>
                  </a:cubicBezTo>
                  <a:cubicBezTo>
                    <a:pt x="320040" y="2162545"/>
                    <a:pt x="254000" y="2254798"/>
                    <a:pt x="196850" y="2349447"/>
                  </a:cubicBezTo>
                  <a:cubicBezTo>
                    <a:pt x="138430" y="2446491"/>
                    <a:pt x="90170" y="2549527"/>
                    <a:pt x="55880" y="2657355"/>
                  </a:cubicBezTo>
                  <a:cubicBezTo>
                    <a:pt x="19050" y="2768777"/>
                    <a:pt x="0" y="2888585"/>
                    <a:pt x="0" y="3013186"/>
                  </a:cubicBezTo>
                  <a:lnTo>
                    <a:pt x="0" y="3218059"/>
                  </a:lnTo>
                  <a:lnTo>
                    <a:pt x="1958340" y="3218059"/>
                  </a:lnTo>
                  <a:lnTo>
                    <a:pt x="1958340" y="2531556"/>
                  </a:lnTo>
                  <a:lnTo>
                    <a:pt x="971550" y="2531556"/>
                  </a:lnTo>
                  <a:cubicBezTo>
                    <a:pt x="980440" y="2520773"/>
                    <a:pt x="989330" y="2509990"/>
                    <a:pt x="999490" y="2498009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2" name="Group 22"/>
          <p:cNvGrpSpPr/>
          <p:nvPr/>
        </p:nvGrpSpPr>
        <p:grpSpPr>
          <a:xfrm>
            <a:off x="9005121" y="2971392"/>
            <a:ext cx="766683" cy="1406825"/>
            <a:chOff x="0" y="0"/>
            <a:chExt cx="1995170" cy="366103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995170" cy="3661036"/>
            </a:xfrm>
            <a:custGeom>
              <a:avLst/>
              <a:gdLst/>
              <a:ahLst/>
              <a:cxnLst/>
              <a:rect l="l" t="t" r="r" b="b"/>
              <a:pathLst>
                <a:path w="1995170" h="3661036">
                  <a:moveTo>
                    <a:pt x="1851660" y="2007535"/>
                  </a:moveTo>
                  <a:cubicBezTo>
                    <a:pt x="1805940" y="1929755"/>
                    <a:pt x="1750060" y="1861362"/>
                    <a:pt x="1685290" y="1807720"/>
                  </a:cubicBezTo>
                  <a:cubicBezTo>
                    <a:pt x="1667510" y="1792969"/>
                    <a:pt x="1649730" y="1779559"/>
                    <a:pt x="1631950" y="1766148"/>
                  </a:cubicBezTo>
                  <a:cubicBezTo>
                    <a:pt x="1644650" y="1755420"/>
                    <a:pt x="1657350" y="1744692"/>
                    <a:pt x="1668780" y="1732622"/>
                  </a:cubicBezTo>
                  <a:cubicBezTo>
                    <a:pt x="1724660" y="1680322"/>
                    <a:pt x="1774190" y="1618634"/>
                    <a:pt x="1813560" y="1548900"/>
                  </a:cubicBezTo>
                  <a:cubicBezTo>
                    <a:pt x="1852930" y="1480507"/>
                    <a:pt x="1884680" y="1402727"/>
                    <a:pt x="1907540" y="1315559"/>
                  </a:cubicBezTo>
                  <a:cubicBezTo>
                    <a:pt x="1930400" y="1229733"/>
                    <a:pt x="1941830" y="1131837"/>
                    <a:pt x="1941830" y="1024554"/>
                  </a:cubicBezTo>
                  <a:cubicBezTo>
                    <a:pt x="1941830" y="863629"/>
                    <a:pt x="1918970" y="718797"/>
                    <a:pt x="1874520" y="592739"/>
                  </a:cubicBezTo>
                  <a:cubicBezTo>
                    <a:pt x="1828800" y="463999"/>
                    <a:pt x="1762760" y="355375"/>
                    <a:pt x="1677670" y="266867"/>
                  </a:cubicBezTo>
                  <a:cubicBezTo>
                    <a:pt x="1592580" y="178358"/>
                    <a:pt x="1490980" y="111306"/>
                    <a:pt x="1374140" y="65711"/>
                  </a:cubicBezTo>
                  <a:cubicBezTo>
                    <a:pt x="1259840" y="21457"/>
                    <a:pt x="1132840" y="0"/>
                    <a:pt x="994410" y="0"/>
                  </a:cubicBezTo>
                  <a:cubicBezTo>
                    <a:pt x="862330" y="0"/>
                    <a:pt x="735330" y="24139"/>
                    <a:pt x="621030" y="72416"/>
                  </a:cubicBezTo>
                  <a:cubicBezTo>
                    <a:pt x="504190" y="122035"/>
                    <a:pt x="403860" y="191769"/>
                    <a:pt x="320040" y="282959"/>
                  </a:cubicBezTo>
                  <a:cubicBezTo>
                    <a:pt x="234950" y="372809"/>
                    <a:pt x="170180" y="482774"/>
                    <a:pt x="123190" y="608832"/>
                  </a:cubicBezTo>
                  <a:cubicBezTo>
                    <a:pt x="77470" y="733548"/>
                    <a:pt x="54610" y="873016"/>
                    <a:pt x="54610" y="1025895"/>
                  </a:cubicBezTo>
                  <a:lnTo>
                    <a:pt x="54610" y="1273987"/>
                  </a:lnTo>
                  <a:lnTo>
                    <a:pt x="825500" y="1273987"/>
                  </a:lnTo>
                  <a:lnTo>
                    <a:pt x="825500" y="1067467"/>
                  </a:lnTo>
                  <a:cubicBezTo>
                    <a:pt x="825500" y="902519"/>
                    <a:pt x="855980" y="822057"/>
                    <a:pt x="881380" y="781826"/>
                  </a:cubicBezTo>
                  <a:cubicBezTo>
                    <a:pt x="910590" y="736230"/>
                    <a:pt x="946150" y="716115"/>
                    <a:pt x="1002030" y="716115"/>
                  </a:cubicBezTo>
                  <a:cubicBezTo>
                    <a:pt x="1054100" y="716115"/>
                    <a:pt x="1090930" y="734889"/>
                    <a:pt x="1120140" y="776462"/>
                  </a:cubicBezTo>
                  <a:cubicBezTo>
                    <a:pt x="1144270" y="811329"/>
                    <a:pt x="1173480" y="886427"/>
                    <a:pt x="1173480" y="1048692"/>
                  </a:cubicBezTo>
                  <a:cubicBezTo>
                    <a:pt x="1173480" y="1123791"/>
                    <a:pt x="1167130" y="1189502"/>
                    <a:pt x="1153160" y="1244484"/>
                  </a:cubicBezTo>
                  <a:cubicBezTo>
                    <a:pt x="1140460" y="1296785"/>
                    <a:pt x="1123950" y="1338357"/>
                    <a:pt x="1103630" y="1370542"/>
                  </a:cubicBezTo>
                  <a:cubicBezTo>
                    <a:pt x="1087120" y="1397363"/>
                    <a:pt x="1068070" y="1417478"/>
                    <a:pt x="1046480" y="1429548"/>
                  </a:cubicBezTo>
                  <a:cubicBezTo>
                    <a:pt x="1026160" y="1441617"/>
                    <a:pt x="1004570" y="1446981"/>
                    <a:pt x="980440" y="1446981"/>
                  </a:cubicBezTo>
                  <a:lnTo>
                    <a:pt x="715010" y="1446981"/>
                  </a:lnTo>
                  <a:lnTo>
                    <a:pt x="715010" y="2163096"/>
                  </a:lnTo>
                  <a:lnTo>
                    <a:pt x="970280" y="2163096"/>
                  </a:lnTo>
                  <a:cubicBezTo>
                    <a:pt x="1005840" y="2163096"/>
                    <a:pt x="1040130" y="2168460"/>
                    <a:pt x="1071880" y="2180529"/>
                  </a:cubicBezTo>
                  <a:cubicBezTo>
                    <a:pt x="1098550" y="2189917"/>
                    <a:pt x="1122680" y="2207350"/>
                    <a:pt x="1144270" y="2231489"/>
                  </a:cubicBezTo>
                  <a:cubicBezTo>
                    <a:pt x="1167130" y="2256969"/>
                    <a:pt x="1186180" y="2295859"/>
                    <a:pt x="1200150" y="2346818"/>
                  </a:cubicBezTo>
                  <a:cubicBezTo>
                    <a:pt x="1216660" y="2403142"/>
                    <a:pt x="1224280" y="2478240"/>
                    <a:pt x="1224280" y="2570772"/>
                  </a:cubicBezTo>
                  <a:cubicBezTo>
                    <a:pt x="1224280" y="2707558"/>
                    <a:pt x="1201420" y="2810818"/>
                    <a:pt x="1156970" y="2868482"/>
                  </a:cubicBezTo>
                  <a:cubicBezTo>
                    <a:pt x="1117600" y="2920783"/>
                    <a:pt x="1066800" y="2944922"/>
                    <a:pt x="1000760" y="2944922"/>
                  </a:cubicBezTo>
                  <a:cubicBezTo>
                    <a:pt x="900430" y="2944922"/>
                    <a:pt x="858520" y="2899326"/>
                    <a:pt x="835660" y="2865800"/>
                  </a:cubicBezTo>
                  <a:cubicBezTo>
                    <a:pt x="792480" y="2800089"/>
                    <a:pt x="770890" y="2699511"/>
                    <a:pt x="770890" y="2566749"/>
                  </a:cubicBezTo>
                  <a:lnTo>
                    <a:pt x="770890" y="2350841"/>
                  </a:lnTo>
                  <a:lnTo>
                    <a:pt x="0" y="2350841"/>
                  </a:lnTo>
                  <a:lnTo>
                    <a:pt x="0" y="2551997"/>
                  </a:lnTo>
                  <a:cubicBezTo>
                    <a:pt x="0" y="2715604"/>
                    <a:pt x="21590" y="2865800"/>
                    <a:pt x="66040" y="2999904"/>
                  </a:cubicBezTo>
                  <a:cubicBezTo>
                    <a:pt x="110490" y="3136690"/>
                    <a:pt x="176530" y="3256043"/>
                    <a:pt x="262890" y="3353938"/>
                  </a:cubicBezTo>
                  <a:cubicBezTo>
                    <a:pt x="349250" y="3453175"/>
                    <a:pt x="457200" y="3529615"/>
                    <a:pt x="584200" y="3583256"/>
                  </a:cubicBezTo>
                  <a:cubicBezTo>
                    <a:pt x="707390" y="3634215"/>
                    <a:pt x="850900" y="3661036"/>
                    <a:pt x="1009650" y="3661036"/>
                  </a:cubicBezTo>
                  <a:cubicBezTo>
                    <a:pt x="1150620" y="3661036"/>
                    <a:pt x="1282700" y="3636898"/>
                    <a:pt x="1402080" y="3588620"/>
                  </a:cubicBezTo>
                  <a:cubicBezTo>
                    <a:pt x="1524000" y="3540343"/>
                    <a:pt x="1629410" y="3467927"/>
                    <a:pt x="1717040" y="3375395"/>
                  </a:cubicBezTo>
                  <a:cubicBezTo>
                    <a:pt x="1804670" y="3282863"/>
                    <a:pt x="1873250" y="3168875"/>
                    <a:pt x="1922780" y="3037453"/>
                  </a:cubicBezTo>
                  <a:cubicBezTo>
                    <a:pt x="1971040" y="2907373"/>
                    <a:pt x="1995170" y="2759858"/>
                    <a:pt x="1995170" y="2598933"/>
                  </a:cubicBezTo>
                  <a:cubicBezTo>
                    <a:pt x="1995170" y="2479581"/>
                    <a:pt x="1982470" y="2369616"/>
                    <a:pt x="1958340" y="2271720"/>
                  </a:cubicBezTo>
                  <a:cubicBezTo>
                    <a:pt x="1932940" y="2173824"/>
                    <a:pt x="1897380" y="2083975"/>
                    <a:pt x="1851660" y="2007535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4" name="Group 24"/>
          <p:cNvGrpSpPr/>
          <p:nvPr/>
        </p:nvGrpSpPr>
        <p:grpSpPr>
          <a:xfrm>
            <a:off x="12022240" y="2994829"/>
            <a:ext cx="896869" cy="1406825"/>
            <a:chOff x="0" y="0"/>
            <a:chExt cx="3148584" cy="493885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148584" cy="4938855"/>
            </a:xfrm>
            <a:custGeom>
              <a:avLst/>
              <a:gdLst/>
              <a:ahLst/>
              <a:cxnLst/>
              <a:rect l="l" t="t" r="r" b="b"/>
              <a:pathLst>
                <a:path w="3148584" h="4938855">
                  <a:moveTo>
                    <a:pt x="1685671" y="4938855"/>
                  </a:moveTo>
                  <a:lnTo>
                    <a:pt x="1685671" y="4156866"/>
                  </a:lnTo>
                  <a:lnTo>
                    <a:pt x="0" y="4156866"/>
                  </a:lnTo>
                  <a:lnTo>
                    <a:pt x="0" y="3386010"/>
                  </a:lnTo>
                  <a:lnTo>
                    <a:pt x="1075309" y="0"/>
                  </a:lnTo>
                  <a:lnTo>
                    <a:pt x="2845054" y="0"/>
                  </a:lnTo>
                  <a:lnTo>
                    <a:pt x="2845054" y="3332768"/>
                  </a:lnTo>
                  <a:lnTo>
                    <a:pt x="3148584" y="3332768"/>
                  </a:lnTo>
                  <a:lnTo>
                    <a:pt x="3148584" y="4156866"/>
                  </a:lnTo>
                  <a:lnTo>
                    <a:pt x="2845054" y="4156866"/>
                  </a:lnTo>
                  <a:lnTo>
                    <a:pt x="2845054" y="4938855"/>
                  </a:lnTo>
                  <a:lnTo>
                    <a:pt x="1685671" y="4938855"/>
                  </a:lnTo>
                  <a:close/>
                  <a:moveTo>
                    <a:pt x="1013968" y="3332768"/>
                  </a:moveTo>
                  <a:lnTo>
                    <a:pt x="1685671" y="3332768"/>
                  </a:lnTo>
                  <a:lnTo>
                    <a:pt x="1685671" y="846475"/>
                  </a:lnTo>
                  <a:lnTo>
                    <a:pt x="1013968" y="3332768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6" name="Group 26"/>
          <p:cNvGrpSpPr/>
          <p:nvPr/>
        </p:nvGrpSpPr>
        <p:grpSpPr>
          <a:xfrm>
            <a:off x="14770859" y="2760316"/>
            <a:ext cx="1875852" cy="1875852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48AFF">
                    <a:alpha val="100000"/>
                  </a:srgbClr>
                </a:gs>
                <a:gs pos="100000">
                  <a:srgbClr val="B100E8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31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5309228" y="3043163"/>
            <a:ext cx="799113" cy="1358492"/>
            <a:chOff x="0" y="0"/>
            <a:chExt cx="2006600" cy="341122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2005330" cy="3411220"/>
            </a:xfrm>
            <a:custGeom>
              <a:avLst/>
              <a:gdLst/>
              <a:ahLst/>
              <a:cxnLst/>
              <a:rect l="l" t="t" r="r" b="b"/>
              <a:pathLst>
                <a:path w="2005330" h="3411220">
                  <a:moveTo>
                    <a:pt x="1766570" y="1388110"/>
                  </a:moveTo>
                  <a:cubicBezTo>
                    <a:pt x="1689100" y="1291590"/>
                    <a:pt x="1596390" y="1219200"/>
                    <a:pt x="1490980" y="1170940"/>
                  </a:cubicBezTo>
                  <a:cubicBezTo>
                    <a:pt x="1386840" y="1123950"/>
                    <a:pt x="1275080" y="1099820"/>
                    <a:pt x="1156970" y="1099820"/>
                  </a:cubicBezTo>
                  <a:cubicBezTo>
                    <a:pt x="1035050" y="1099820"/>
                    <a:pt x="929640" y="1120140"/>
                    <a:pt x="845820" y="1159510"/>
                  </a:cubicBezTo>
                  <a:cubicBezTo>
                    <a:pt x="844550" y="1160780"/>
                    <a:pt x="843280" y="1160780"/>
                    <a:pt x="840740" y="1162050"/>
                  </a:cubicBezTo>
                  <a:lnTo>
                    <a:pt x="867410" y="728980"/>
                  </a:lnTo>
                  <a:lnTo>
                    <a:pt x="1875790" y="728980"/>
                  </a:lnTo>
                  <a:lnTo>
                    <a:pt x="1875790" y="0"/>
                  </a:lnTo>
                  <a:lnTo>
                    <a:pt x="193040" y="0"/>
                  </a:lnTo>
                  <a:lnTo>
                    <a:pt x="78740" y="1939290"/>
                  </a:lnTo>
                  <a:lnTo>
                    <a:pt x="774700" y="2038350"/>
                  </a:lnTo>
                  <a:lnTo>
                    <a:pt x="807720" y="1963420"/>
                  </a:lnTo>
                  <a:cubicBezTo>
                    <a:pt x="835660" y="1901190"/>
                    <a:pt x="869950" y="1847850"/>
                    <a:pt x="911860" y="1807210"/>
                  </a:cubicBezTo>
                  <a:cubicBezTo>
                    <a:pt x="943610" y="1776730"/>
                    <a:pt x="982980" y="1761490"/>
                    <a:pt x="1036320" y="1761490"/>
                  </a:cubicBezTo>
                  <a:cubicBezTo>
                    <a:pt x="1060450" y="1761490"/>
                    <a:pt x="1080770" y="1767840"/>
                    <a:pt x="1101090" y="1780540"/>
                  </a:cubicBezTo>
                  <a:cubicBezTo>
                    <a:pt x="1123950" y="1795780"/>
                    <a:pt x="1145540" y="1819910"/>
                    <a:pt x="1165860" y="1854200"/>
                  </a:cubicBezTo>
                  <a:cubicBezTo>
                    <a:pt x="1188720" y="1892300"/>
                    <a:pt x="1206500" y="1943100"/>
                    <a:pt x="1220470" y="2002790"/>
                  </a:cubicBezTo>
                  <a:cubicBezTo>
                    <a:pt x="1234440" y="2065020"/>
                    <a:pt x="1242060" y="2138680"/>
                    <a:pt x="1242060" y="2221230"/>
                  </a:cubicBezTo>
                  <a:cubicBezTo>
                    <a:pt x="1242060" y="2316480"/>
                    <a:pt x="1234440" y="2400300"/>
                    <a:pt x="1219200" y="2470150"/>
                  </a:cubicBezTo>
                  <a:cubicBezTo>
                    <a:pt x="1205230" y="2537460"/>
                    <a:pt x="1184910" y="2592070"/>
                    <a:pt x="1160780" y="2633980"/>
                  </a:cubicBezTo>
                  <a:cubicBezTo>
                    <a:pt x="1139190" y="2670810"/>
                    <a:pt x="1115060" y="2697480"/>
                    <a:pt x="1088390" y="2713990"/>
                  </a:cubicBezTo>
                  <a:cubicBezTo>
                    <a:pt x="1064260" y="2729230"/>
                    <a:pt x="1037590" y="2736850"/>
                    <a:pt x="1007110" y="2736850"/>
                  </a:cubicBezTo>
                  <a:cubicBezTo>
                    <a:pt x="972820" y="2736850"/>
                    <a:pt x="944880" y="2729230"/>
                    <a:pt x="919480" y="2713990"/>
                  </a:cubicBezTo>
                  <a:cubicBezTo>
                    <a:pt x="891540" y="2696210"/>
                    <a:pt x="867410" y="2670810"/>
                    <a:pt x="847090" y="2635250"/>
                  </a:cubicBezTo>
                  <a:cubicBezTo>
                    <a:pt x="824230" y="2595880"/>
                    <a:pt x="805180" y="2545080"/>
                    <a:pt x="792480" y="2486660"/>
                  </a:cubicBezTo>
                  <a:cubicBezTo>
                    <a:pt x="778510" y="2423160"/>
                    <a:pt x="772160" y="2352040"/>
                    <a:pt x="772160" y="2273300"/>
                  </a:cubicBezTo>
                  <a:lnTo>
                    <a:pt x="772160" y="2165350"/>
                  </a:lnTo>
                  <a:lnTo>
                    <a:pt x="0" y="2165350"/>
                  </a:lnTo>
                  <a:lnTo>
                    <a:pt x="0" y="2273300"/>
                  </a:lnTo>
                  <a:cubicBezTo>
                    <a:pt x="0" y="2443480"/>
                    <a:pt x="22860" y="2599690"/>
                    <a:pt x="69850" y="2738120"/>
                  </a:cubicBezTo>
                  <a:cubicBezTo>
                    <a:pt x="116840" y="2879090"/>
                    <a:pt x="185420" y="2999740"/>
                    <a:pt x="271780" y="3098800"/>
                  </a:cubicBezTo>
                  <a:cubicBezTo>
                    <a:pt x="359410" y="3199130"/>
                    <a:pt x="468630" y="3277870"/>
                    <a:pt x="593090" y="3331210"/>
                  </a:cubicBezTo>
                  <a:cubicBezTo>
                    <a:pt x="716280" y="3384550"/>
                    <a:pt x="855980" y="3411220"/>
                    <a:pt x="1005840" y="3411220"/>
                  </a:cubicBezTo>
                  <a:cubicBezTo>
                    <a:pt x="1156970" y="3411220"/>
                    <a:pt x="1296670" y="3384550"/>
                    <a:pt x="1419860" y="3331210"/>
                  </a:cubicBezTo>
                  <a:cubicBezTo>
                    <a:pt x="1545590" y="3276600"/>
                    <a:pt x="1653540" y="3196590"/>
                    <a:pt x="1741170" y="3091180"/>
                  </a:cubicBezTo>
                  <a:cubicBezTo>
                    <a:pt x="1827530" y="2988310"/>
                    <a:pt x="1893570" y="2861310"/>
                    <a:pt x="1939290" y="2713990"/>
                  </a:cubicBezTo>
                  <a:cubicBezTo>
                    <a:pt x="1983740" y="2570480"/>
                    <a:pt x="2005330" y="2405380"/>
                    <a:pt x="2005330" y="2222500"/>
                  </a:cubicBezTo>
                  <a:cubicBezTo>
                    <a:pt x="2005330" y="2039620"/>
                    <a:pt x="1985010" y="1878330"/>
                    <a:pt x="1943100" y="1741170"/>
                  </a:cubicBezTo>
                  <a:cubicBezTo>
                    <a:pt x="1902460" y="1600200"/>
                    <a:pt x="1842770" y="1482090"/>
                    <a:pt x="1766570" y="138811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1" name="TextBox 31"/>
          <p:cNvSpPr txBox="1"/>
          <p:nvPr/>
        </p:nvSpPr>
        <p:spPr>
          <a:xfrm>
            <a:off x="4547613" y="1350372"/>
            <a:ext cx="8617293" cy="825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62"/>
              </a:lnSpc>
            </a:pPr>
            <a:r>
              <a:rPr lang="en-US" sz="4865">
                <a:solidFill>
                  <a:srgbClr val="048AFF"/>
                </a:solidFill>
                <a:latin typeface="Now Bold"/>
              </a:rPr>
              <a:t>Flow of Control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907104" y="5338034"/>
            <a:ext cx="2484525" cy="278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6"/>
              </a:lnSpc>
            </a:pPr>
            <a:r>
              <a:rPr lang="en-US" sz="2545">
                <a:solidFill>
                  <a:srgbClr val="FFFFFF"/>
                </a:solidFill>
                <a:latin typeface="DM Sans"/>
              </a:rPr>
              <a:t>The invisible light switch uses </a:t>
            </a:r>
          </a:p>
          <a:p>
            <a:pPr algn="ctr">
              <a:lnSpc>
                <a:spcPts val="3716"/>
              </a:lnSpc>
            </a:pPr>
            <a:r>
              <a:rPr lang="en-US" sz="2545">
                <a:solidFill>
                  <a:srgbClr val="FFFFFF"/>
                </a:solidFill>
                <a:latin typeface="DM Sans"/>
              </a:rPr>
              <a:t>lDR sensors to detect the presence of a person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8182205" y="5436268"/>
            <a:ext cx="2377369" cy="2316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6"/>
              </a:lnSpc>
            </a:pPr>
            <a:r>
              <a:rPr lang="en-US" sz="2545">
                <a:solidFill>
                  <a:srgbClr val="FFFFFF"/>
                </a:solidFill>
                <a:latin typeface="DM Sans"/>
              </a:rPr>
              <a:t>Upon detecting a person, the system processes the signals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1335569" y="5669630"/>
            <a:ext cx="2270212" cy="2316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6"/>
              </a:lnSpc>
            </a:pPr>
            <a:r>
              <a:rPr lang="en-US" sz="2545">
                <a:solidFill>
                  <a:srgbClr val="FFFFFF"/>
                </a:solidFill>
                <a:latin typeface="DM Sans"/>
              </a:rPr>
              <a:t>it triggers the light control mechanism to turn the lights on, off. 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291581" y="5571397"/>
            <a:ext cx="2948669" cy="2316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6"/>
              </a:lnSpc>
            </a:pPr>
            <a:r>
              <a:rPr lang="en-US" sz="2545">
                <a:solidFill>
                  <a:srgbClr val="FFFFFF"/>
                </a:solidFill>
                <a:latin typeface="DM Sans"/>
              </a:rPr>
              <a:t>Relay Automaically gets triggered at given time.</a:t>
            </a:r>
          </a:p>
          <a:p>
            <a:pPr algn="ctr">
              <a:lnSpc>
                <a:spcPts val="3716"/>
              </a:lnSpc>
            </a:pPr>
            <a:r>
              <a:rPr lang="en-US" sz="2545">
                <a:solidFill>
                  <a:srgbClr val="FFFFFF"/>
                </a:solidFill>
                <a:latin typeface="DM Sans"/>
              </a:rPr>
              <a:t>Ex. On/OFF at -6 AM &amp; 6PM</a:t>
            </a:r>
          </a:p>
        </p:txBody>
      </p:sp>
      <p:sp>
        <p:nvSpPr>
          <p:cNvPr id="36" name="Freeform 36"/>
          <p:cNvSpPr/>
          <p:nvPr/>
        </p:nvSpPr>
        <p:spPr>
          <a:xfrm>
            <a:off x="15765915" y="8291518"/>
            <a:ext cx="1769644" cy="1711728"/>
          </a:xfrm>
          <a:custGeom>
            <a:avLst/>
            <a:gdLst/>
            <a:ahLst/>
            <a:cxnLst/>
            <a:rect l="l" t="t" r="r" b="b"/>
            <a:pathLst>
              <a:path w="1769644" h="1711728">
                <a:moveTo>
                  <a:pt x="0" y="0"/>
                </a:moveTo>
                <a:lnTo>
                  <a:pt x="1769645" y="0"/>
                </a:lnTo>
                <a:lnTo>
                  <a:pt x="1769645" y="1711729"/>
                </a:lnTo>
                <a:lnTo>
                  <a:pt x="0" y="17117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0511743" y="5143500"/>
            <a:ext cx="17894953" cy="17894953"/>
          </a:xfrm>
          <a:custGeom>
            <a:avLst/>
            <a:gdLst/>
            <a:ahLst/>
            <a:cxnLst/>
            <a:rect l="l" t="t" r="r" b="b"/>
            <a:pathLst>
              <a:path w="17894953" h="17894953">
                <a:moveTo>
                  <a:pt x="0" y="0"/>
                </a:moveTo>
                <a:lnTo>
                  <a:pt x="17894953" y="0"/>
                </a:lnTo>
                <a:lnTo>
                  <a:pt x="17894953" y="17894953"/>
                </a:lnTo>
                <a:lnTo>
                  <a:pt x="0" y="178949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824620" y="-1132633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633710" y="-1132633"/>
            <a:ext cx="3308580" cy="3304444"/>
          </a:xfrm>
          <a:custGeom>
            <a:avLst/>
            <a:gdLst/>
            <a:ahLst/>
            <a:cxnLst/>
            <a:rect l="l" t="t" r="r" b="b"/>
            <a:pathLst>
              <a:path w="3308580" h="3304444">
                <a:moveTo>
                  <a:pt x="0" y="0"/>
                </a:moveTo>
                <a:lnTo>
                  <a:pt x="3308580" y="0"/>
                </a:lnTo>
                <a:lnTo>
                  <a:pt x="3308580" y="3304444"/>
                </a:lnTo>
                <a:lnTo>
                  <a:pt x="0" y="33044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748888" y="7960330"/>
            <a:ext cx="1769644" cy="1711728"/>
          </a:xfrm>
          <a:custGeom>
            <a:avLst/>
            <a:gdLst/>
            <a:ahLst/>
            <a:cxnLst/>
            <a:rect l="l" t="t" r="r" b="b"/>
            <a:pathLst>
              <a:path w="1769644" h="1711728">
                <a:moveTo>
                  <a:pt x="0" y="0"/>
                </a:moveTo>
                <a:lnTo>
                  <a:pt x="1769644" y="0"/>
                </a:lnTo>
                <a:lnTo>
                  <a:pt x="1769644" y="1711729"/>
                </a:lnTo>
                <a:lnTo>
                  <a:pt x="0" y="171172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994199" y="2935287"/>
            <a:ext cx="7524334" cy="4261567"/>
          </a:xfrm>
          <a:custGeom>
            <a:avLst/>
            <a:gdLst/>
            <a:ahLst/>
            <a:cxnLst/>
            <a:rect l="l" t="t" r="r" b="b"/>
            <a:pathLst>
              <a:path w="7524334" h="4261567">
                <a:moveTo>
                  <a:pt x="0" y="0"/>
                </a:moveTo>
                <a:lnTo>
                  <a:pt x="7524333" y="0"/>
                </a:lnTo>
                <a:lnTo>
                  <a:pt x="7524333" y="4261567"/>
                </a:lnTo>
                <a:lnTo>
                  <a:pt x="0" y="426156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3903" t="-1596" b="-1596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832935" y="923925"/>
            <a:ext cx="6032698" cy="983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81"/>
              </a:lnSpc>
              <a:spcBef>
                <a:spcPct val="0"/>
              </a:spcBef>
            </a:pPr>
            <a:r>
              <a:rPr lang="en-US" sz="5741">
                <a:solidFill>
                  <a:srgbClr val="048AFF"/>
                </a:solidFill>
                <a:latin typeface="Now Bold"/>
              </a:rPr>
              <a:t>Working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8285" y="1634974"/>
            <a:ext cx="7885715" cy="7584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38"/>
              </a:lnSpc>
            </a:pPr>
            <a:endParaRPr/>
          </a:p>
          <a:p>
            <a:pPr algn="ctr">
              <a:lnSpc>
                <a:spcPts val="4638"/>
              </a:lnSpc>
            </a:pPr>
            <a:r>
              <a:rPr lang="en-US" sz="3313">
                <a:solidFill>
                  <a:srgbClr val="FFFFFF"/>
                </a:solidFill>
                <a:latin typeface="Canva Sans"/>
              </a:rPr>
              <a:t>The NodeMCU-based system integrates a laser sensor and LDR sensor to detect motion and temperature. The NodeMCU ESP8266 processes sensor inputs, triggering the control of a light bulb.  Additionally, scheduled automation turns the bulb on/off at specific times, while real-time temperature monitoring enhances environmental awareness, making this home automation project a versatile and user-centric solution.</a:t>
            </a: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89719" y="-1276542"/>
            <a:ext cx="2556280" cy="2553085"/>
          </a:xfrm>
          <a:custGeom>
            <a:avLst/>
            <a:gdLst/>
            <a:ahLst/>
            <a:cxnLst/>
            <a:rect l="l" t="t" r="r" b="b"/>
            <a:pathLst>
              <a:path w="2556280" h="2553085">
                <a:moveTo>
                  <a:pt x="0" y="0"/>
                </a:moveTo>
                <a:lnTo>
                  <a:pt x="2556280" y="0"/>
                </a:lnTo>
                <a:lnTo>
                  <a:pt x="2556280" y="2553084"/>
                </a:lnTo>
                <a:lnTo>
                  <a:pt x="0" y="25530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584476" y="8616204"/>
            <a:ext cx="4010261" cy="4005248"/>
          </a:xfrm>
          <a:custGeom>
            <a:avLst/>
            <a:gdLst/>
            <a:ahLst/>
            <a:cxnLst/>
            <a:rect l="l" t="t" r="r" b="b"/>
            <a:pathLst>
              <a:path w="4010261" h="4005248">
                <a:moveTo>
                  <a:pt x="0" y="0"/>
                </a:moveTo>
                <a:lnTo>
                  <a:pt x="4010261" y="0"/>
                </a:lnTo>
                <a:lnTo>
                  <a:pt x="4010261" y="4005248"/>
                </a:lnTo>
                <a:lnTo>
                  <a:pt x="0" y="4005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855821" y="7696585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7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792965" y="-4982246"/>
            <a:ext cx="8083465" cy="8073361"/>
          </a:xfrm>
          <a:custGeom>
            <a:avLst/>
            <a:gdLst/>
            <a:ahLst/>
            <a:cxnLst/>
            <a:rect l="l" t="t" r="r" b="b"/>
            <a:pathLst>
              <a:path w="8083465" h="8073361">
                <a:moveTo>
                  <a:pt x="0" y="0"/>
                </a:moveTo>
                <a:lnTo>
                  <a:pt x="8083465" y="0"/>
                </a:lnTo>
                <a:lnTo>
                  <a:pt x="8083465" y="8073361"/>
                </a:lnTo>
                <a:lnTo>
                  <a:pt x="0" y="80733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840808" y="165914"/>
            <a:ext cx="4825666" cy="9955172"/>
          </a:xfrm>
          <a:custGeom>
            <a:avLst/>
            <a:gdLst/>
            <a:ahLst/>
            <a:cxnLst/>
            <a:rect l="l" t="t" r="r" b="b"/>
            <a:pathLst>
              <a:path w="4825666" h="9955172">
                <a:moveTo>
                  <a:pt x="0" y="0"/>
                </a:moveTo>
                <a:lnTo>
                  <a:pt x="4825666" y="0"/>
                </a:lnTo>
                <a:lnTo>
                  <a:pt x="4825666" y="9955172"/>
                </a:lnTo>
                <a:lnTo>
                  <a:pt x="0" y="99551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42" r="-7666" b="-778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43940" y="1575849"/>
            <a:ext cx="8045667" cy="983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07"/>
              </a:lnSpc>
            </a:pPr>
            <a:r>
              <a:rPr lang="en-US" sz="5760">
                <a:solidFill>
                  <a:srgbClr val="048AFF"/>
                </a:solidFill>
                <a:latin typeface="Now Bold"/>
              </a:rPr>
              <a:t>Web Page Preview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91617" y="2967290"/>
            <a:ext cx="7352383" cy="5336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80391" lvl="1" indent="-390196">
              <a:lnSpc>
                <a:spcPts val="5277"/>
              </a:lnSpc>
              <a:buFont typeface="Arial"/>
              <a:buChar char="•"/>
            </a:pPr>
            <a:r>
              <a:rPr lang="en-US" sz="3614">
                <a:solidFill>
                  <a:srgbClr val="FFFFFF"/>
                </a:solidFill>
                <a:latin typeface="DM Sans"/>
              </a:rPr>
              <a:t>The system enables remote light control via a web interface accessible from mobile devices or laptops, incorporating a user-friendly on/off switch.</a:t>
            </a:r>
          </a:p>
          <a:p>
            <a:pPr marL="801981" lvl="1" indent="-400990">
              <a:lnSpc>
                <a:spcPts val="5423"/>
              </a:lnSpc>
              <a:buFont typeface="Arial"/>
              <a:buChar char="•"/>
            </a:pPr>
            <a:r>
              <a:rPr lang="en-US" sz="3714">
                <a:solidFill>
                  <a:srgbClr val="FFFFFF"/>
                </a:solidFill>
                <a:latin typeface="DM Sans"/>
              </a:rPr>
              <a:t>Users can also see the current Temperature on it.</a:t>
            </a:r>
          </a:p>
        </p:txBody>
      </p:sp>
      <p:sp>
        <p:nvSpPr>
          <p:cNvPr id="10" name="Freeform 10"/>
          <p:cNvSpPr/>
          <p:nvPr/>
        </p:nvSpPr>
        <p:spPr>
          <a:xfrm>
            <a:off x="15935070" y="8042256"/>
            <a:ext cx="1769644" cy="1711728"/>
          </a:xfrm>
          <a:custGeom>
            <a:avLst/>
            <a:gdLst/>
            <a:ahLst/>
            <a:cxnLst/>
            <a:rect l="l" t="t" r="r" b="b"/>
            <a:pathLst>
              <a:path w="1769644" h="1711728">
                <a:moveTo>
                  <a:pt x="0" y="0"/>
                </a:moveTo>
                <a:lnTo>
                  <a:pt x="1769644" y="0"/>
                </a:lnTo>
                <a:lnTo>
                  <a:pt x="1769644" y="1711729"/>
                </a:lnTo>
                <a:lnTo>
                  <a:pt x="0" y="17117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-1486492">
            <a:off x="15563637" y="8055643"/>
            <a:ext cx="3391326" cy="3387087"/>
          </a:xfrm>
          <a:custGeom>
            <a:avLst/>
            <a:gdLst/>
            <a:ahLst/>
            <a:cxnLst/>
            <a:rect l="l" t="t" r="r" b="b"/>
            <a:pathLst>
              <a:path w="3391326" h="3387087">
                <a:moveTo>
                  <a:pt x="0" y="0"/>
                </a:moveTo>
                <a:lnTo>
                  <a:pt x="3391326" y="0"/>
                </a:lnTo>
                <a:lnTo>
                  <a:pt x="3391326" y="3387087"/>
                </a:lnTo>
                <a:lnTo>
                  <a:pt x="0" y="3387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973881">
            <a:off x="12869941" y="-1899995"/>
            <a:ext cx="3391326" cy="3387087"/>
          </a:xfrm>
          <a:custGeom>
            <a:avLst/>
            <a:gdLst/>
            <a:ahLst/>
            <a:cxnLst/>
            <a:rect l="l" t="t" r="r" b="b"/>
            <a:pathLst>
              <a:path w="3391326" h="3387087">
                <a:moveTo>
                  <a:pt x="0" y="0"/>
                </a:moveTo>
                <a:lnTo>
                  <a:pt x="3391326" y="0"/>
                </a:lnTo>
                <a:lnTo>
                  <a:pt x="3391326" y="3387087"/>
                </a:lnTo>
                <a:lnTo>
                  <a:pt x="0" y="3387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7293485" y="6358488"/>
            <a:ext cx="11277890" cy="11277890"/>
          </a:xfrm>
          <a:custGeom>
            <a:avLst/>
            <a:gdLst/>
            <a:ahLst/>
            <a:cxnLst/>
            <a:rect l="l" t="t" r="r" b="b"/>
            <a:pathLst>
              <a:path w="11277890" h="11277890">
                <a:moveTo>
                  <a:pt x="0" y="0"/>
                </a:moveTo>
                <a:lnTo>
                  <a:pt x="11277890" y="0"/>
                </a:lnTo>
                <a:lnTo>
                  <a:pt x="11277890" y="11277890"/>
                </a:lnTo>
                <a:lnTo>
                  <a:pt x="0" y="112778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101707" y="645637"/>
            <a:ext cx="9767193" cy="9071927"/>
          </a:xfrm>
          <a:custGeom>
            <a:avLst/>
            <a:gdLst/>
            <a:ahLst/>
            <a:cxnLst/>
            <a:rect l="l" t="t" r="r" b="b"/>
            <a:pathLst>
              <a:path w="9767193" h="9071927">
                <a:moveTo>
                  <a:pt x="0" y="0"/>
                </a:moveTo>
                <a:lnTo>
                  <a:pt x="9767193" y="0"/>
                </a:lnTo>
                <a:lnTo>
                  <a:pt x="9767193" y="9071926"/>
                </a:lnTo>
                <a:lnTo>
                  <a:pt x="0" y="90719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b="-4395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66396" y="790371"/>
            <a:ext cx="6236018" cy="1028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20"/>
              </a:lnSpc>
            </a:pPr>
            <a:r>
              <a:rPr lang="en-US" sz="6014">
                <a:solidFill>
                  <a:srgbClr val="048AFF"/>
                </a:solidFill>
                <a:latin typeface="Canva Sans Bold"/>
              </a:rPr>
              <a:t>Activity Diagram</a:t>
            </a:r>
          </a:p>
        </p:txBody>
      </p:sp>
      <p:sp>
        <p:nvSpPr>
          <p:cNvPr id="8" name="Freeform 8"/>
          <p:cNvSpPr/>
          <p:nvPr/>
        </p:nvSpPr>
        <p:spPr>
          <a:xfrm>
            <a:off x="1247684" y="7762387"/>
            <a:ext cx="1769644" cy="1711728"/>
          </a:xfrm>
          <a:custGeom>
            <a:avLst/>
            <a:gdLst/>
            <a:ahLst/>
            <a:cxnLst/>
            <a:rect l="l" t="t" r="r" b="b"/>
            <a:pathLst>
              <a:path w="1769644" h="1711728">
                <a:moveTo>
                  <a:pt x="0" y="0"/>
                </a:moveTo>
                <a:lnTo>
                  <a:pt x="1769644" y="0"/>
                </a:lnTo>
                <a:lnTo>
                  <a:pt x="1769644" y="1711729"/>
                </a:lnTo>
                <a:lnTo>
                  <a:pt x="0" y="17117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-1486492">
            <a:off x="15563637" y="8055643"/>
            <a:ext cx="3391326" cy="3387087"/>
          </a:xfrm>
          <a:custGeom>
            <a:avLst/>
            <a:gdLst/>
            <a:ahLst/>
            <a:cxnLst/>
            <a:rect l="l" t="t" r="r" b="b"/>
            <a:pathLst>
              <a:path w="3391326" h="3387087">
                <a:moveTo>
                  <a:pt x="0" y="0"/>
                </a:moveTo>
                <a:lnTo>
                  <a:pt x="3391326" y="0"/>
                </a:lnTo>
                <a:lnTo>
                  <a:pt x="3391326" y="3387087"/>
                </a:lnTo>
                <a:lnTo>
                  <a:pt x="0" y="3387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973881">
            <a:off x="12869941" y="-1899995"/>
            <a:ext cx="3391326" cy="3387087"/>
          </a:xfrm>
          <a:custGeom>
            <a:avLst/>
            <a:gdLst/>
            <a:ahLst/>
            <a:cxnLst/>
            <a:rect l="l" t="t" r="r" b="b"/>
            <a:pathLst>
              <a:path w="3391326" h="3387087">
                <a:moveTo>
                  <a:pt x="0" y="0"/>
                </a:moveTo>
                <a:lnTo>
                  <a:pt x="3391326" y="0"/>
                </a:lnTo>
                <a:lnTo>
                  <a:pt x="3391326" y="3387087"/>
                </a:lnTo>
                <a:lnTo>
                  <a:pt x="0" y="3387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7316859" y="5685898"/>
            <a:ext cx="11277890" cy="11277890"/>
          </a:xfrm>
          <a:custGeom>
            <a:avLst/>
            <a:gdLst/>
            <a:ahLst/>
            <a:cxnLst/>
            <a:rect l="l" t="t" r="r" b="b"/>
            <a:pathLst>
              <a:path w="11277890" h="11277890">
                <a:moveTo>
                  <a:pt x="0" y="0"/>
                </a:moveTo>
                <a:lnTo>
                  <a:pt x="11277890" y="0"/>
                </a:lnTo>
                <a:lnTo>
                  <a:pt x="11277890" y="11277890"/>
                </a:lnTo>
                <a:lnTo>
                  <a:pt x="0" y="112778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638945" y="1622611"/>
            <a:ext cx="11890260" cy="8126576"/>
          </a:xfrm>
          <a:custGeom>
            <a:avLst/>
            <a:gdLst/>
            <a:ahLst/>
            <a:cxnLst/>
            <a:rect l="l" t="t" r="r" b="b"/>
            <a:pathLst>
              <a:path w="11890260" h="8126576">
                <a:moveTo>
                  <a:pt x="0" y="0"/>
                </a:moveTo>
                <a:lnTo>
                  <a:pt x="11890260" y="0"/>
                </a:lnTo>
                <a:lnTo>
                  <a:pt x="11890260" y="8126575"/>
                </a:lnTo>
                <a:lnTo>
                  <a:pt x="0" y="81265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79" t="-3614" r="-379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533645"/>
            <a:ext cx="5864662" cy="894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76"/>
              </a:lnSpc>
            </a:pPr>
            <a:r>
              <a:rPr lang="en-US" sz="5269">
                <a:solidFill>
                  <a:srgbClr val="048AFF"/>
                </a:solidFill>
                <a:latin typeface="Canva Sans Bold"/>
              </a:rPr>
              <a:t>Use Case Diagram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8037458"/>
            <a:ext cx="1769644" cy="1711728"/>
          </a:xfrm>
          <a:custGeom>
            <a:avLst/>
            <a:gdLst/>
            <a:ahLst/>
            <a:cxnLst/>
            <a:rect l="l" t="t" r="r" b="b"/>
            <a:pathLst>
              <a:path w="1769644" h="1711728">
                <a:moveTo>
                  <a:pt x="0" y="0"/>
                </a:moveTo>
                <a:lnTo>
                  <a:pt x="1769644" y="0"/>
                </a:lnTo>
                <a:lnTo>
                  <a:pt x="1769644" y="1711728"/>
                </a:lnTo>
                <a:lnTo>
                  <a:pt x="0" y="171172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295</Words>
  <Application>Microsoft Office PowerPoint</Application>
  <PresentationFormat>Custom</PresentationFormat>
  <Paragraphs>48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Calibri</vt:lpstr>
      <vt:lpstr>Now</vt:lpstr>
      <vt:lpstr>Arial</vt:lpstr>
      <vt:lpstr>DM Sans Italics</vt:lpstr>
      <vt:lpstr>Canva Sans Bold</vt:lpstr>
      <vt:lpstr>Canva Sans</vt:lpstr>
      <vt:lpstr>DM Sans</vt:lpstr>
      <vt:lpstr>Canva Sans Semi-Bold</vt:lpstr>
      <vt:lpstr>Now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Students learn what is history behind the Internet</dc:title>
  <cp:lastModifiedBy>ashumendra singh</cp:lastModifiedBy>
  <cp:revision>2</cp:revision>
  <dcterms:created xsi:type="dcterms:W3CDTF">2006-08-16T00:00:00Z</dcterms:created>
  <dcterms:modified xsi:type="dcterms:W3CDTF">2023-12-10T17:39:49Z</dcterms:modified>
  <dc:identifier>DAF2fzUW4Fs</dc:identifier>
</cp:coreProperties>
</file>

<file path=docProps/thumbnail.jpeg>
</file>